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0"/>
  </p:notesMasterIdLst>
  <p:sldIdLst>
    <p:sldId id="257" r:id="rId4"/>
    <p:sldId id="258" r:id="rId5"/>
    <p:sldId id="259" r:id="rId6"/>
    <p:sldId id="261" r:id="rId7"/>
    <p:sldId id="266" r:id="rId8"/>
    <p:sldId id="264" r:id="rId9"/>
    <p:sldId id="267" r:id="rId10"/>
    <p:sldId id="276" r:id="rId11"/>
    <p:sldId id="272" r:id="rId12"/>
    <p:sldId id="277" r:id="rId13"/>
    <p:sldId id="273" r:id="rId14"/>
    <p:sldId id="274" r:id="rId15"/>
    <p:sldId id="278" r:id="rId16"/>
    <p:sldId id="275" r:id="rId17"/>
    <p:sldId id="265" r:id="rId18"/>
    <p:sldId id="260" r:id="rId19"/>
  </p:sldIdLst>
  <p:sldSz cx="9144000" cy="5143500" type="screen16x9"/>
  <p:notesSz cx="6858000" cy="9144000"/>
  <p:embeddedFontLst>
    <p:embeddedFont>
      <p:font typeface="Dosis" panose="020B0604020202020204" charset="0"/>
      <p:regular r:id="rId21"/>
      <p:bold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Roboto Black" panose="020B0604020202020204" charset="0"/>
      <p:bold r:id="rId27"/>
      <p:boldItalic r:id="rId28"/>
    </p:embeddedFont>
    <p:embeddedFont>
      <p:font typeface="Roboto Thin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6" y="51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574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000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748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217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498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450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66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99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18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247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030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nl-NL" sz="56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Attribution</a:t>
            </a:r>
            <a:r>
              <a:rPr lang="nl-NL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nl-NL" sz="56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Queries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Josephina Rullens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2800" dirty="0"/>
              <a:t>Oct 2, 2018 - Dec 4, 2018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415872" y="289368"/>
            <a:ext cx="8520600" cy="57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many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last touches is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each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campaign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responsible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2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51314" y="1107732"/>
            <a:ext cx="7562539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    MAX(timestamp) as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nl-NL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nl-NL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COUNT(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nl-NL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pv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nl-NL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nl-NL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endParaRPr lang="nl-NL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ORDER BY 5 DESC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07655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390988"/>
            <a:ext cx="8520600" cy="65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 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many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visitors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make a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purchase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2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20044" y="3258415"/>
            <a:ext cx="5174700" cy="151480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10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1000" dirty="0">
                <a:latin typeface="Courier New"/>
                <a:ea typeface="Courier New"/>
                <a:cs typeface="Courier New"/>
                <a:sym typeface="Courier New"/>
              </a:rPr>
              <a:t>)AS ‘purchases’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latin typeface="Courier New"/>
                <a:ea typeface="Courier New"/>
                <a:cs typeface="Courier New"/>
                <a:sym typeface="Courier New"/>
              </a:rPr>
              <a:t> FROM </a:t>
            </a:r>
            <a:r>
              <a:rPr lang="en-US" sz="10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-US" sz="10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1000" dirty="0">
                <a:latin typeface="Courier New"/>
                <a:ea typeface="Courier New"/>
                <a:cs typeface="Courier New"/>
                <a:sym typeface="Courier New"/>
              </a:rPr>
              <a:t> = '4 - purchase';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nl-NL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nl-NL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nl-NL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nl-NL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nl-NL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nl-NL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nl-NL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nl-NL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520043" y="1236033"/>
            <a:ext cx="5174699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361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visitors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 make a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purchase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nl-NL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337311624"/>
              </p:ext>
            </p:extLst>
          </p:nvPr>
        </p:nvGraphicFramePr>
        <p:xfrm>
          <a:off x="5942167" y="1273183"/>
          <a:ext cx="2009640" cy="17587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009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Purchases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800" dirty="0"/>
                        <a:t>361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068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2.4 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many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last touches on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purchase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page is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each</a:t>
            </a:r>
            <a:endParaRPr lang="nl-NL" sz="2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campaign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responsible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2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85193" y="3867027"/>
            <a:ext cx="4394024" cy="837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code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please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see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next sheet.</a:t>
            </a:r>
            <a:endParaRPr sz="1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485193" y="1130225"/>
            <a:ext cx="4394025" cy="260839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Listed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below are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campaigns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last touches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make: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Weekly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newsletter		115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Retargetting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ad		113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Retargetting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campaign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   	  54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Paid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search	  	  52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Getting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know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cool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	    9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Ten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craze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cool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facts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	    9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Interview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cool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founder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	    7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Cool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search		    2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727948048"/>
              </p:ext>
            </p:extLst>
          </p:nvPr>
        </p:nvGraphicFramePr>
        <p:xfrm>
          <a:off x="5191733" y="1130224"/>
          <a:ext cx="3328050" cy="3476499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81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455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b="1" dirty="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tm_campaign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b="1" dirty="0" err="1">
                          <a:solidFill>
                            <a:srgbClr val="FFFFFF"/>
                          </a:solidFill>
                        </a:rPr>
                        <a:t>Count</a:t>
                      </a:r>
                      <a:r>
                        <a:rPr lang="nl-NL" sz="1000" b="1" dirty="0">
                          <a:solidFill>
                            <a:srgbClr val="FFFFFF"/>
                          </a:solidFill>
                        </a:rPr>
                        <a:t>(</a:t>
                      </a:r>
                      <a:r>
                        <a:rPr lang="nl-NL" sz="1000" b="1" dirty="0" err="1">
                          <a:solidFill>
                            <a:srgbClr val="FFFFFF"/>
                          </a:solidFill>
                        </a:rPr>
                        <a:t>utm_campaign</a:t>
                      </a:r>
                      <a:r>
                        <a:rPr lang="nl-NL" sz="1000" b="1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74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 err="1"/>
                        <a:t>weekly</a:t>
                      </a:r>
                      <a:r>
                        <a:rPr lang="nl-NL" sz="1000" dirty="0"/>
                        <a:t>-newsletter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115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74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 err="1"/>
                        <a:t>retargetting</a:t>
                      </a:r>
                      <a:r>
                        <a:rPr lang="nl-NL" sz="1000" dirty="0"/>
                        <a:t>-ad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113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74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 err="1"/>
                        <a:t>retargetting-campaign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54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74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 err="1"/>
                        <a:t>paid</a:t>
                      </a:r>
                      <a:r>
                        <a:rPr lang="nl-NL" sz="1000" dirty="0"/>
                        <a:t>-search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52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74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 err="1"/>
                        <a:t>getting</a:t>
                      </a:r>
                      <a:r>
                        <a:rPr lang="nl-NL" sz="1000" dirty="0"/>
                        <a:t>-</a:t>
                      </a:r>
                      <a:r>
                        <a:rPr lang="nl-NL" sz="1000" dirty="0" err="1"/>
                        <a:t>to</a:t>
                      </a:r>
                      <a:r>
                        <a:rPr lang="nl-NL" sz="1000" dirty="0"/>
                        <a:t>-</a:t>
                      </a:r>
                      <a:r>
                        <a:rPr lang="nl-NL" sz="1000" dirty="0" err="1"/>
                        <a:t>know</a:t>
                      </a:r>
                      <a:r>
                        <a:rPr lang="nl-NL" sz="1000" dirty="0"/>
                        <a:t>-cool-</a:t>
                      </a:r>
                      <a:r>
                        <a:rPr lang="nl-NL" sz="1000" dirty="0" err="1"/>
                        <a:t>tshirts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9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068464900"/>
                  </a:ext>
                </a:extLst>
              </a:tr>
              <a:tr h="36774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ten-crazy-cool-</a:t>
                      </a:r>
                      <a:r>
                        <a:rPr lang="nl-NL" sz="1000" dirty="0" err="1"/>
                        <a:t>tshirts</a:t>
                      </a:r>
                      <a:r>
                        <a:rPr lang="nl-NL" sz="1000" dirty="0"/>
                        <a:t>-</a:t>
                      </a:r>
                      <a:r>
                        <a:rPr lang="nl-NL" sz="1000" dirty="0" err="1"/>
                        <a:t>facts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9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96623313"/>
                  </a:ext>
                </a:extLst>
              </a:tr>
              <a:tr h="36774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interview-</a:t>
                      </a:r>
                      <a:r>
                        <a:rPr lang="nl-NL" sz="1000" dirty="0" err="1"/>
                        <a:t>with</a:t>
                      </a:r>
                      <a:r>
                        <a:rPr lang="nl-NL" sz="1000" dirty="0"/>
                        <a:t>-</a:t>
                      </a:r>
                      <a:r>
                        <a:rPr lang="nl-NL" sz="1000" dirty="0" err="1"/>
                        <a:t>tshirts-founder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7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292088124"/>
                  </a:ext>
                </a:extLst>
              </a:tr>
              <a:tr h="36774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cool-</a:t>
                      </a:r>
                      <a:r>
                        <a:rPr lang="nl-NL" sz="1000" dirty="0" err="1"/>
                        <a:t>tshirts</a:t>
                      </a:r>
                      <a:r>
                        <a:rPr lang="nl-NL" sz="1000" dirty="0"/>
                        <a:t>-search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2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435525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112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2.4 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many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last touches on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purchase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page is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each</a:t>
            </a:r>
            <a:endParaRPr lang="nl-NL" sz="2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campaign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responsible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2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16689" y="1358282"/>
            <a:ext cx="7257326" cy="32021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    MAX(timestamp) as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nl-NL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nl-NL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WHERE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= '4 -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purchase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COUNT(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nl-NL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pv</a:t>
            </a: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nl-NL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nl-NL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endParaRPr lang="nl-NL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ORDER BY 5 DESC</a:t>
            </a: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9650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41607"/>
            <a:ext cx="8520600" cy="568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2.5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is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typical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user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journey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2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341663" y="833970"/>
            <a:ext cx="5782988" cy="205440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Thetypical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user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journey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is 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that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attracks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attention of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visitors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, but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don’t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actually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buy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at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their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first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visit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come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back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some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other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time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make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their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purchases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nl-NL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Typical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here is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that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there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are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four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campaigns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that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are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responsible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first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touch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, but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that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does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leads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a high percentage of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purchases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of these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four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campaigns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table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beneath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is copy of question no.2.1 (slide no. 7) ;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table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beside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is copy of question no. 2.4 (slide no. 12)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" name="Shape 325">
            <a:extLst>
              <a:ext uri="{FF2B5EF4-FFF2-40B4-BE49-F238E27FC236}">
                <a16:creationId xmlns:a16="http://schemas.microsoft.com/office/drawing/2014/main" id="{02C940BE-D916-4F13-B4A6-D374708F74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0040991"/>
              </p:ext>
            </p:extLst>
          </p:nvPr>
        </p:nvGraphicFramePr>
        <p:xfrm>
          <a:off x="341663" y="3005965"/>
          <a:ext cx="5163125" cy="1895928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2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86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59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b="1" dirty="0">
                          <a:solidFill>
                            <a:srgbClr val="FFFFFF"/>
                          </a:solidFill>
                        </a:rPr>
                        <a:t>F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t_attr.urm-source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b="1" dirty="0" err="1">
                          <a:solidFill>
                            <a:srgbClr val="FFFFFF"/>
                          </a:solidFill>
                        </a:rPr>
                        <a:t>Ft_attr.utm_campaign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b="1" dirty="0">
                          <a:solidFill>
                            <a:srgbClr val="FFFFFF"/>
                          </a:solidFill>
                        </a:rPr>
                        <a:t>COUNT (*)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59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Medium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Interview-</a:t>
                      </a:r>
                      <a:r>
                        <a:rPr lang="nl-NL" sz="1000" dirty="0" err="1"/>
                        <a:t>with</a:t>
                      </a:r>
                      <a:r>
                        <a:rPr lang="nl-NL" sz="1000" dirty="0"/>
                        <a:t>-cool-</a:t>
                      </a:r>
                      <a:r>
                        <a:rPr lang="nl-NL" sz="1000" dirty="0" err="1"/>
                        <a:t>tshirts</a:t>
                      </a:r>
                      <a:r>
                        <a:rPr lang="nl-NL" sz="1000" dirty="0"/>
                        <a:t>-</a:t>
                      </a:r>
                      <a:r>
                        <a:rPr lang="nl-NL" sz="1000" dirty="0" err="1"/>
                        <a:t>founder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622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476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 err="1"/>
                        <a:t>Nytimes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 err="1"/>
                        <a:t>Getting</a:t>
                      </a:r>
                      <a:r>
                        <a:rPr lang="nl-NL" sz="1000" dirty="0"/>
                        <a:t>-</a:t>
                      </a:r>
                      <a:r>
                        <a:rPr lang="nl-NL" sz="1000" dirty="0" err="1"/>
                        <a:t>to</a:t>
                      </a:r>
                      <a:r>
                        <a:rPr lang="nl-NL" sz="1000" dirty="0"/>
                        <a:t>-</a:t>
                      </a:r>
                      <a:r>
                        <a:rPr lang="nl-NL" sz="1000" dirty="0" err="1"/>
                        <a:t>know</a:t>
                      </a:r>
                      <a:r>
                        <a:rPr lang="nl-NL" sz="1000" dirty="0"/>
                        <a:t>-cool-</a:t>
                      </a:r>
                      <a:r>
                        <a:rPr lang="nl-NL" sz="1000" dirty="0" err="1"/>
                        <a:t>tshirts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612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476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 err="1"/>
                        <a:t>Buzzfeed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Ten-crazy-cool-</a:t>
                      </a:r>
                      <a:r>
                        <a:rPr lang="nl-NL" sz="1000" dirty="0" err="1"/>
                        <a:t>tshirts</a:t>
                      </a:r>
                      <a:r>
                        <a:rPr lang="nl-NL" sz="1000" dirty="0"/>
                        <a:t>-</a:t>
                      </a:r>
                      <a:r>
                        <a:rPr lang="nl-NL" sz="1000" dirty="0" err="1"/>
                        <a:t>facts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576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476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Google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Cool-</a:t>
                      </a:r>
                      <a:r>
                        <a:rPr lang="nl-NL" sz="1000" dirty="0" err="1"/>
                        <a:t>tshirts</a:t>
                      </a:r>
                      <a:r>
                        <a:rPr lang="nl-NL" sz="1000" dirty="0"/>
                        <a:t>-search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169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Shape 325">
            <a:extLst>
              <a:ext uri="{FF2B5EF4-FFF2-40B4-BE49-F238E27FC236}">
                <a16:creationId xmlns:a16="http://schemas.microsoft.com/office/drawing/2014/main" id="{ECC55FC7-0E71-42D4-841C-28DEF24547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484527"/>
              </p:ext>
            </p:extLst>
          </p:nvPr>
        </p:nvGraphicFramePr>
        <p:xfrm>
          <a:off x="6220775" y="885565"/>
          <a:ext cx="2611525" cy="3902042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684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6159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b="1" dirty="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tm_campaign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b="1" dirty="0" err="1">
                          <a:solidFill>
                            <a:srgbClr val="FFFFFF"/>
                          </a:solidFill>
                        </a:rPr>
                        <a:t>Count</a:t>
                      </a:r>
                      <a:r>
                        <a:rPr lang="nl-NL" sz="1000" b="1" dirty="0">
                          <a:solidFill>
                            <a:srgbClr val="FFFFFF"/>
                          </a:solidFill>
                        </a:rPr>
                        <a:t>(</a:t>
                      </a:r>
                      <a:r>
                        <a:rPr lang="nl-NL" sz="1000" b="1" dirty="0" err="1">
                          <a:solidFill>
                            <a:srgbClr val="FFFFFF"/>
                          </a:solidFill>
                        </a:rPr>
                        <a:t>utm_campaign</a:t>
                      </a:r>
                      <a:r>
                        <a:rPr lang="nl-NL" sz="1000" b="1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39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 err="1"/>
                        <a:t>weekly</a:t>
                      </a:r>
                      <a:r>
                        <a:rPr lang="nl-NL" sz="1000" dirty="0"/>
                        <a:t>-newsletter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115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39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 err="1"/>
                        <a:t>retargetting</a:t>
                      </a:r>
                      <a:r>
                        <a:rPr lang="nl-NL" sz="1000" dirty="0"/>
                        <a:t>-ad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113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39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 err="1"/>
                        <a:t>retargetting-campaign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54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639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 err="1"/>
                        <a:t>paid</a:t>
                      </a:r>
                      <a:r>
                        <a:rPr lang="nl-NL" sz="1000" dirty="0"/>
                        <a:t>-search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52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639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 err="1"/>
                        <a:t>getting</a:t>
                      </a:r>
                      <a:r>
                        <a:rPr lang="nl-NL" sz="1000" dirty="0"/>
                        <a:t>-</a:t>
                      </a:r>
                      <a:r>
                        <a:rPr lang="nl-NL" sz="1000" dirty="0" err="1"/>
                        <a:t>to</a:t>
                      </a:r>
                      <a:r>
                        <a:rPr lang="nl-NL" sz="1000" dirty="0"/>
                        <a:t>-</a:t>
                      </a:r>
                      <a:r>
                        <a:rPr lang="nl-NL" sz="1000" dirty="0" err="1"/>
                        <a:t>know</a:t>
                      </a:r>
                      <a:r>
                        <a:rPr lang="nl-NL" sz="1000" dirty="0"/>
                        <a:t>-cool-</a:t>
                      </a:r>
                      <a:r>
                        <a:rPr lang="nl-NL" sz="1000" dirty="0" err="1"/>
                        <a:t>tshirts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9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068464900"/>
                  </a:ext>
                </a:extLst>
              </a:tr>
              <a:tr h="364639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ten-crazy-cool-</a:t>
                      </a:r>
                      <a:r>
                        <a:rPr lang="nl-NL" sz="1000" dirty="0" err="1"/>
                        <a:t>tshirts</a:t>
                      </a:r>
                      <a:r>
                        <a:rPr lang="nl-NL" sz="1000" dirty="0"/>
                        <a:t>-</a:t>
                      </a:r>
                      <a:r>
                        <a:rPr lang="nl-NL" sz="1000" dirty="0" err="1"/>
                        <a:t>facts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9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96623313"/>
                  </a:ext>
                </a:extLst>
              </a:tr>
              <a:tr h="530399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interview-</a:t>
                      </a:r>
                      <a:r>
                        <a:rPr lang="nl-NL" sz="1000" dirty="0" err="1"/>
                        <a:t>with</a:t>
                      </a:r>
                      <a:r>
                        <a:rPr lang="nl-NL" sz="1000" dirty="0"/>
                        <a:t>-</a:t>
                      </a:r>
                      <a:r>
                        <a:rPr lang="nl-NL" sz="1000" dirty="0" err="1"/>
                        <a:t>tshirts-founder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7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292088124"/>
                  </a:ext>
                </a:extLst>
              </a:tr>
              <a:tr h="364639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cool-</a:t>
                      </a:r>
                      <a:r>
                        <a:rPr lang="nl-NL" sz="1000" dirty="0" err="1"/>
                        <a:t>tshirts</a:t>
                      </a:r>
                      <a:r>
                        <a:rPr lang="nl-NL" sz="1000" dirty="0"/>
                        <a:t>-search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2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435525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375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</a:t>
            </a:r>
            <a:r>
              <a:rPr lang="nl-NL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Optimize</a:t>
            </a:r>
            <a:r>
              <a:rPr lang="nl-NL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nl-NL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the</a:t>
            </a:r>
            <a:r>
              <a:rPr lang="nl-NL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nl-NL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campaign</a:t>
            </a:r>
            <a:r>
              <a:rPr lang="nl-NL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budget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639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30420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nl-NL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nl-NL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can</a:t>
            </a:r>
            <a:r>
              <a:rPr lang="nl-NL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re-</a:t>
            </a:r>
            <a:r>
              <a:rPr lang="nl-NL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invest</a:t>
            </a:r>
            <a:r>
              <a:rPr lang="nl-NL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in 5 </a:t>
            </a:r>
            <a:r>
              <a:rPr lang="nl-NL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campaigns</a:t>
            </a:r>
            <a:r>
              <a:rPr lang="nl-NL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nl-NL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which</a:t>
            </a:r>
            <a:r>
              <a:rPr lang="nl-NL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should</a:t>
            </a:r>
            <a:endParaRPr lang="nl-NL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nl-NL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they</a:t>
            </a:r>
            <a:r>
              <a:rPr lang="nl-NL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pick</a:t>
            </a:r>
            <a:r>
              <a:rPr lang="nl-NL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nl-NL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why</a:t>
            </a:r>
            <a:r>
              <a:rPr lang="nl-NL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4"/>
            <a:ext cx="8520600" cy="353272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should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re-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invest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campaigns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‘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weekly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newsletter’, ‘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retargetting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ad’, ‘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retargetting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campaign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’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‘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paid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search’.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nl-NL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These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four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campaigns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have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highest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touches of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both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‘last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touch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’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’last touches on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purchase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page’,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whereas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other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campaigns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have high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number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of ‘first touches’ but in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end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it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doesn’t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result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in high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number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of ‘last touches on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purchase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page’.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fifth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campaign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should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choose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between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‘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getting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know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cool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’, ‘ten crazy cool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facts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’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‘interview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cool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thirts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founder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’.  These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three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campaigns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do have high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number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of ‘first touches’, but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it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does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result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in high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number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purchases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could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depend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their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choice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of these on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costs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advertisement of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campaign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nl-NL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Furthermore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I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would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suggest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review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there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campaign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efforts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would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it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be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better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either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get more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results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four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highest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‘first touches’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campaigns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actually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get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higher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percentage of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purchases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, or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campaigns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high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number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of ‘last touches’ on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purchase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page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get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higher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number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of ‘first- touches’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too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nl-NL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(P.S.:I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expect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it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must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be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possible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table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in SQL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get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columns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utm_campaign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,  first-touches, last touches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last-touches-on-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purchase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-page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so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these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numbers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can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clearly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be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presented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table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… but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I’m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stuck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here.)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nl-NL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nl-NL"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79534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familiar with CoolTShirts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 the campaign budget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nl-NL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Get </a:t>
            </a:r>
            <a:r>
              <a:rPr lang="nl-NL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familiar</a:t>
            </a:r>
            <a:r>
              <a:rPr lang="nl-NL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nl-NL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with</a:t>
            </a:r>
            <a:r>
              <a:rPr lang="nl-NL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nl-NL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the</a:t>
            </a:r>
            <a:r>
              <a:rPr lang="nl-NL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company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53428"/>
            <a:ext cx="8520600" cy="85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many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campaigns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sources does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endParaRPr lang="nl-NL" sz="2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uses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are these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related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2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311701" y="3410866"/>
            <a:ext cx="5505194" cy="150470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SELECT COUNT (DISTINCT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nl-NL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SELECT COUNT (DISTINCT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nl-NL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endParaRPr lang="nl-NL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311700" y="1010384"/>
            <a:ext cx="5505195" cy="229588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uses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8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campaigns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6 sources. 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are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using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campaigns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in these sources:</a:t>
            </a:r>
          </a:p>
          <a:p>
            <a:pPr marL="228600" lvl="0" indent="-228600">
              <a:buClr>
                <a:schemeClr val="dk1"/>
              </a:buClr>
              <a:buSzPts val="1100"/>
              <a:buAutoNum type="arabicPeriod"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nl-NL" sz="1200" i="1" dirty="0" err="1">
                <a:latin typeface="Roboto"/>
                <a:ea typeface="Roboto"/>
                <a:cs typeface="Roboto"/>
                <a:sym typeface="Roboto"/>
              </a:rPr>
              <a:t>getting</a:t>
            </a:r>
            <a:r>
              <a:rPr lang="nl-NL" sz="1200" i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i="1" dirty="0" err="1"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nl-NL" sz="1200" i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i="1" dirty="0" err="1">
                <a:latin typeface="Roboto"/>
                <a:ea typeface="Roboto"/>
                <a:cs typeface="Roboto"/>
                <a:sym typeface="Roboto"/>
              </a:rPr>
              <a:t>know</a:t>
            </a:r>
            <a:r>
              <a:rPr lang="nl-NL" sz="1200" i="1" dirty="0">
                <a:latin typeface="Roboto"/>
                <a:ea typeface="Roboto"/>
                <a:cs typeface="Roboto"/>
                <a:sym typeface="Roboto"/>
              </a:rPr>
              <a:t> cool  </a:t>
            </a:r>
            <a:r>
              <a:rPr lang="nl-NL" sz="1200" i="1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’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by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Nytimes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,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2.  ‘</a:t>
            </a:r>
            <a:r>
              <a:rPr lang="nl-NL" sz="1200" i="1" dirty="0">
                <a:latin typeface="Roboto"/>
                <a:ea typeface="Roboto"/>
                <a:cs typeface="Roboto"/>
                <a:sym typeface="Roboto"/>
              </a:rPr>
              <a:t>interview </a:t>
            </a:r>
            <a:r>
              <a:rPr lang="nl-NL" sz="1200" i="1" dirty="0" err="1"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nl-NL" sz="1200" i="1" dirty="0">
                <a:latin typeface="Roboto"/>
                <a:ea typeface="Roboto"/>
                <a:cs typeface="Roboto"/>
                <a:sym typeface="Roboto"/>
              </a:rPr>
              <a:t> cool </a:t>
            </a:r>
            <a:r>
              <a:rPr lang="nl-NL" sz="1200" i="1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nl-NL" sz="1200" i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i="1" dirty="0" err="1">
                <a:latin typeface="Roboto"/>
                <a:ea typeface="Roboto"/>
                <a:cs typeface="Roboto"/>
                <a:sym typeface="Roboto"/>
              </a:rPr>
              <a:t>founder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’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by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medium,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3.  ‘</a:t>
            </a:r>
            <a:r>
              <a:rPr lang="nl-NL" sz="1200" i="1" dirty="0">
                <a:latin typeface="Roboto"/>
                <a:ea typeface="Roboto"/>
                <a:cs typeface="Roboto"/>
                <a:sym typeface="Roboto"/>
              </a:rPr>
              <a:t>Ten crazy cool </a:t>
            </a:r>
            <a:r>
              <a:rPr lang="nl-NL" sz="1200" i="1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nl-NL" sz="1200" i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i="1" dirty="0" err="1">
                <a:latin typeface="Roboto"/>
                <a:ea typeface="Roboto"/>
                <a:cs typeface="Roboto"/>
                <a:sym typeface="Roboto"/>
              </a:rPr>
              <a:t>facts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’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by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Buzzfeed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, </a:t>
            </a:r>
          </a:p>
          <a:p>
            <a:pPr marL="228600" lvl="0" indent="-228600">
              <a:lnSpc>
                <a:spcPct val="115000"/>
              </a:lnSpc>
              <a:buClr>
                <a:schemeClr val="dk1"/>
              </a:buClr>
              <a:buSzPts val="1100"/>
              <a:buAutoNum type="arabicPeriod" startAt="4"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nl-NL" sz="1200" i="1" dirty="0" err="1">
                <a:latin typeface="Roboto"/>
                <a:ea typeface="Roboto"/>
                <a:cs typeface="Roboto"/>
                <a:sym typeface="Roboto"/>
              </a:rPr>
              <a:t>Retargetting</a:t>
            </a:r>
            <a:r>
              <a:rPr lang="nl-NL" sz="1200" i="1" dirty="0">
                <a:latin typeface="Roboto"/>
                <a:ea typeface="Roboto"/>
                <a:cs typeface="Roboto"/>
                <a:sym typeface="Roboto"/>
              </a:rPr>
              <a:t> ad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’ at Facebook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5.  ‘</a:t>
            </a:r>
            <a:r>
              <a:rPr lang="nl-NL" sz="1200" i="1" dirty="0">
                <a:latin typeface="Roboto"/>
                <a:ea typeface="Roboto"/>
                <a:cs typeface="Roboto"/>
                <a:sym typeface="Roboto"/>
              </a:rPr>
              <a:t>cool-</a:t>
            </a:r>
            <a:r>
              <a:rPr lang="nl-NL" sz="1200" i="1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nl-NL" sz="1200" i="1" dirty="0">
                <a:latin typeface="Roboto"/>
                <a:ea typeface="Roboto"/>
                <a:cs typeface="Roboto"/>
                <a:sym typeface="Roboto"/>
              </a:rPr>
              <a:t>-search’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by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google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6.  </a:t>
            </a:r>
            <a:r>
              <a:rPr lang="nl-NL" sz="1200" i="1" dirty="0"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nl-NL" sz="1200" i="1" dirty="0" err="1">
                <a:latin typeface="Roboto"/>
                <a:ea typeface="Roboto"/>
                <a:cs typeface="Roboto"/>
                <a:sym typeface="Roboto"/>
              </a:rPr>
              <a:t>paid</a:t>
            </a:r>
            <a:r>
              <a:rPr lang="nl-NL" sz="1200" i="1" dirty="0">
                <a:latin typeface="Roboto"/>
                <a:ea typeface="Roboto"/>
                <a:cs typeface="Roboto"/>
                <a:sym typeface="Roboto"/>
              </a:rPr>
              <a:t>-search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’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by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google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nl-NL" sz="1200" i="1" dirty="0">
                <a:latin typeface="Roboto"/>
                <a:ea typeface="Roboto"/>
                <a:cs typeface="Roboto"/>
                <a:sym typeface="Roboto"/>
              </a:rPr>
              <a:t>7. ‘</a:t>
            </a:r>
            <a:r>
              <a:rPr lang="nl-NL" sz="1200" i="1" dirty="0" err="1">
                <a:latin typeface="Roboto"/>
                <a:ea typeface="Roboto"/>
                <a:cs typeface="Roboto"/>
                <a:sym typeface="Roboto"/>
              </a:rPr>
              <a:t>Retargetting-campaign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’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by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email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nl-NL" sz="1200" i="1" dirty="0"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nl-NL" sz="1200" i="1" dirty="0" err="1">
                <a:latin typeface="Roboto"/>
                <a:ea typeface="Roboto"/>
                <a:cs typeface="Roboto"/>
                <a:sym typeface="Roboto"/>
              </a:rPr>
              <a:t>Weekly</a:t>
            </a:r>
            <a:r>
              <a:rPr lang="nl-NL" sz="1200" i="1" dirty="0">
                <a:latin typeface="Roboto"/>
                <a:ea typeface="Roboto"/>
                <a:cs typeface="Roboto"/>
                <a:sym typeface="Roboto"/>
              </a:rPr>
              <a:t> newsletter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’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by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email.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F63CD1CF-BC4F-4A30-A5CD-2FCC9590E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425780"/>
              </p:ext>
            </p:extLst>
          </p:nvPr>
        </p:nvGraphicFramePr>
        <p:xfrm>
          <a:off x="6078562" y="1114556"/>
          <a:ext cx="2753738" cy="3668432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745924">
                  <a:extLst>
                    <a:ext uri="{9D8B030D-6E8A-4147-A177-3AD203B41FA5}">
                      <a16:colId xmlns:a16="http://schemas.microsoft.com/office/drawing/2014/main" val="1715202896"/>
                    </a:ext>
                  </a:extLst>
                </a:gridCol>
                <a:gridCol w="1007814">
                  <a:extLst>
                    <a:ext uri="{9D8B030D-6E8A-4147-A177-3AD203B41FA5}">
                      <a16:colId xmlns:a16="http://schemas.microsoft.com/office/drawing/2014/main" val="1952851118"/>
                    </a:ext>
                  </a:extLst>
                </a:gridCol>
              </a:tblGrid>
              <a:tr h="355429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50" b="1" dirty="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1050" b="1" dirty="0">
                          <a:solidFill>
                            <a:srgbClr val="FFFFFF"/>
                          </a:solidFill>
                        </a:rPr>
                        <a:t>tm_campaign</a:t>
                      </a:r>
                      <a:endParaRPr sz="105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50" b="1" dirty="0" err="1">
                          <a:solidFill>
                            <a:srgbClr val="FFFFFF"/>
                          </a:solidFill>
                        </a:rPr>
                        <a:t>Utm_source</a:t>
                      </a:r>
                      <a:endParaRPr sz="105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799779"/>
                  </a:ext>
                </a:extLst>
              </a:tr>
              <a:tr h="344817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50" dirty="0"/>
                        <a:t>Cool-</a:t>
                      </a:r>
                      <a:r>
                        <a:rPr lang="nl-NL" sz="1050" dirty="0" err="1"/>
                        <a:t>tshirts</a:t>
                      </a:r>
                      <a:r>
                        <a:rPr lang="nl-NL" sz="1050" dirty="0"/>
                        <a:t>-search</a:t>
                      </a: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50" dirty="0"/>
                        <a:t>Google</a:t>
                      </a:r>
                      <a:endParaRPr sz="1050"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52590250"/>
                  </a:ext>
                </a:extLst>
              </a:tr>
              <a:tr h="35751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50" dirty="0" err="1"/>
                        <a:t>Getting</a:t>
                      </a:r>
                      <a:r>
                        <a:rPr lang="nl-NL" sz="1050" dirty="0"/>
                        <a:t>-</a:t>
                      </a:r>
                      <a:r>
                        <a:rPr lang="nl-NL" sz="1050" dirty="0" err="1"/>
                        <a:t>to</a:t>
                      </a:r>
                      <a:r>
                        <a:rPr lang="nl-NL" sz="1050" dirty="0"/>
                        <a:t>-</a:t>
                      </a:r>
                      <a:r>
                        <a:rPr lang="nl-NL" sz="1050" dirty="0" err="1"/>
                        <a:t>know</a:t>
                      </a:r>
                      <a:r>
                        <a:rPr lang="nl-NL" sz="1050" dirty="0"/>
                        <a:t>-cool-</a:t>
                      </a:r>
                      <a:r>
                        <a:rPr lang="nl-NL" sz="1050" dirty="0" err="1"/>
                        <a:t>tshirts</a:t>
                      </a:r>
                      <a:endParaRPr sz="105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50" dirty="0" err="1"/>
                        <a:t>Nytimes</a:t>
                      </a:r>
                      <a:endParaRPr sz="105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506260987"/>
                  </a:ext>
                </a:extLst>
              </a:tr>
              <a:tr h="51661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50" dirty="0"/>
                        <a:t>Interview-</a:t>
                      </a:r>
                      <a:r>
                        <a:rPr lang="nl-NL" sz="1050" dirty="0" err="1"/>
                        <a:t>with</a:t>
                      </a:r>
                      <a:r>
                        <a:rPr lang="nl-NL" sz="1050" dirty="0"/>
                        <a:t>-cool-</a:t>
                      </a:r>
                      <a:r>
                        <a:rPr lang="nl-NL" sz="1050" dirty="0" err="1"/>
                        <a:t>tshirts</a:t>
                      </a:r>
                      <a:r>
                        <a:rPr lang="nl-NL" sz="1050" dirty="0"/>
                        <a:t>-</a:t>
                      </a:r>
                      <a:r>
                        <a:rPr lang="nl-NL" sz="1050" dirty="0" err="1"/>
                        <a:t>founder</a:t>
                      </a:r>
                      <a:endParaRPr sz="105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50" dirty="0"/>
                        <a:t>Medium</a:t>
                      </a:r>
                      <a:endParaRPr sz="105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056422813"/>
                  </a:ext>
                </a:extLst>
              </a:tr>
              <a:tr h="35751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50" dirty="0" err="1"/>
                        <a:t>Paid</a:t>
                      </a:r>
                      <a:r>
                        <a:rPr lang="nl-NL" sz="1050" dirty="0"/>
                        <a:t>-search</a:t>
                      </a:r>
                      <a:endParaRPr sz="105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50" dirty="0"/>
                        <a:t>google</a:t>
                      </a:r>
                      <a:endParaRPr sz="105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136119790"/>
                  </a:ext>
                </a:extLst>
              </a:tr>
              <a:tr h="35751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50" dirty="0" err="1"/>
                        <a:t>Retargetting</a:t>
                      </a:r>
                      <a:r>
                        <a:rPr lang="nl-NL" sz="1050" dirty="0"/>
                        <a:t>-ad</a:t>
                      </a:r>
                      <a:endParaRPr sz="105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50" dirty="0"/>
                        <a:t>facebook</a:t>
                      </a:r>
                      <a:endParaRPr sz="105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65686467"/>
                  </a:ext>
                </a:extLst>
              </a:tr>
              <a:tr h="378540">
                <a:tc>
                  <a:txBody>
                    <a:bodyPr/>
                    <a:lstStyle/>
                    <a:p>
                      <a:r>
                        <a:rPr lang="nl-NL" sz="1050" dirty="0" err="1"/>
                        <a:t>Retargetting-campaign</a:t>
                      </a:r>
                      <a:endParaRPr lang="nl-NL" sz="105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nl-NL" sz="1050" dirty="0"/>
                        <a:t>Email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880582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50" dirty="0"/>
                        <a:t>Ten-crazy-cool-</a:t>
                      </a:r>
                      <a:r>
                        <a:rPr lang="nl-NL" sz="1050" dirty="0" err="1"/>
                        <a:t>tshirts</a:t>
                      </a:r>
                      <a:r>
                        <a:rPr lang="nl-NL" sz="1050" dirty="0"/>
                        <a:t>-</a:t>
                      </a:r>
                      <a:r>
                        <a:rPr lang="nl-NL" sz="1050" dirty="0" err="1"/>
                        <a:t>facts</a:t>
                      </a:r>
                      <a:endParaRPr lang="nl-NL" sz="105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50" dirty="0" err="1"/>
                        <a:t>Buzzfeed</a:t>
                      </a:r>
                      <a:endParaRPr sz="105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256044505"/>
                  </a:ext>
                </a:extLst>
              </a:tr>
              <a:tr h="352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50" dirty="0" err="1"/>
                        <a:t>Weekly</a:t>
                      </a:r>
                      <a:r>
                        <a:rPr lang="nl-NL" sz="1050" dirty="0"/>
                        <a:t> newsletter</a:t>
                      </a:r>
                      <a:endParaRPr sz="105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50" dirty="0"/>
                        <a:t>email</a:t>
                      </a:r>
                      <a:endParaRPr sz="105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476336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439021" y="289366"/>
            <a:ext cx="8520600" cy="56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pages does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have on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their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website?</a:t>
            </a:r>
            <a:endParaRPr sz="2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39021" y="3035043"/>
            <a:ext cx="4920900" cy="183300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105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05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439021" y="1028274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have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following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pages on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their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website?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nl-NL" sz="1200" dirty="0">
              <a:latin typeface="Roboto"/>
              <a:ea typeface="Roboto"/>
              <a:cs typeface="Roboto"/>
              <a:sym typeface="Roboto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Landing page.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Shopping cart.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Checkout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Purchase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480046450"/>
              </p:ext>
            </p:extLst>
          </p:nvPr>
        </p:nvGraphicFramePr>
        <p:xfrm>
          <a:off x="5583351" y="1019728"/>
          <a:ext cx="2993489" cy="3517547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993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6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l-NL" sz="1000" b="1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l-NL" sz="1000" b="1"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b="1" dirty="0" err="1">
                          <a:solidFill>
                            <a:srgbClr val="FFFFFF"/>
                          </a:solidFill>
                        </a:rPr>
                        <a:t>Page_name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76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200" dirty="0"/>
                        <a:t>1 – </a:t>
                      </a:r>
                      <a:r>
                        <a:rPr lang="nl-NL" sz="1200" dirty="0" err="1"/>
                        <a:t>landing_page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76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200" dirty="0"/>
                        <a:t>2 – </a:t>
                      </a:r>
                      <a:r>
                        <a:rPr lang="nl-NL" sz="1200" dirty="0" err="1"/>
                        <a:t>shopping_cart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76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200" dirty="0"/>
                        <a:t>3 - </a:t>
                      </a:r>
                      <a:r>
                        <a:rPr lang="nl-NL" sz="1200" dirty="0" err="1"/>
                        <a:t>checkout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76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200" dirty="0"/>
                        <a:t>4 - </a:t>
                      </a:r>
                      <a:r>
                        <a:rPr lang="nl-NL" sz="1200" dirty="0" err="1"/>
                        <a:t>purchase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777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What is the user journey?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888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12153"/>
            <a:ext cx="8520600" cy="635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many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first touches is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each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campaign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responsible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2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311700" y="3563952"/>
            <a:ext cx="4590794" cy="136739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-NL" sz="1100" dirty="0"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nl-NL" sz="1100" dirty="0" err="1"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nl-NL" sz="1100" dirty="0">
                <a:latin typeface="Courier New"/>
                <a:ea typeface="Courier New"/>
                <a:cs typeface="Courier New"/>
                <a:sym typeface="Courier New"/>
              </a:rPr>
              <a:t> code </a:t>
            </a:r>
            <a:r>
              <a:rPr lang="nl-NL" sz="1100" dirty="0" err="1">
                <a:latin typeface="Courier New"/>
                <a:ea typeface="Courier New"/>
                <a:cs typeface="Courier New"/>
                <a:sym typeface="Courier New"/>
              </a:rPr>
              <a:t>please</a:t>
            </a:r>
            <a:r>
              <a:rPr lang="nl-NL" sz="11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l-NL" sz="1100" dirty="0" err="1">
                <a:latin typeface="Courier New"/>
                <a:ea typeface="Courier New"/>
                <a:cs typeface="Courier New"/>
                <a:sym typeface="Courier New"/>
              </a:rPr>
              <a:t>see</a:t>
            </a:r>
            <a:r>
              <a:rPr lang="nl-NL" sz="11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l-NL" sz="1100" dirty="0" err="1"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nl-NL" sz="1100" dirty="0">
                <a:latin typeface="Courier New"/>
                <a:ea typeface="Courier New"/>
                <a:cs typeface="Courier New"/>
                <a:sym typeface="Courier New"/>
              </a:rPr>
              <a:t> next sheet.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311700" y="985748"/>
            <a:ext cx="4590794" cy="244035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It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appears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that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only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four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campaigns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are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responsible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first touches,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namely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nl-NL" sz="1200" dirty="0">
              <a:latin typeface="Roboto"/>
              <a:ea typeface="Roboto"/>
              <a:cs typeface="Roboto"/>
              <a:sym typeface="Roboto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‘Interview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withe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cool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founder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’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622 first touches.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Getting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know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cool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’ 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612 first touches.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“Ten crazy cool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facts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’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576 first touches.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‘Cool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’ search 169 first touches.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092474651"/>
              </p:ext>
            </p:extLst>
          </p:nvPr>
        </p:nvGraphicFramePr>
        <p:xfrm>
          <a:off x="5023411" y="985748"/>
          <a:ext cx="3947783" cy="2440358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284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2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071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b="1" dirty="0">
                          <a:solidFill>
                            <a:srgbClr val="FFFFFF"/>
                          </a:solidFill>
                        </a:rPr>
                        <a:t>F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t_attr.urm-source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b="1" dirty="0" err="1">
                          <a:solidFill>
                            <a:srgbClr val="FFFFFF"/>
                          </a:solidFill>
                        </a:rPr>
                        <a:t>Ft_attr.utm_campaign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b="1" dirty="0">
                          <a:solidFill>
                            <a:srgbClr val="FFFFFF"/>
                          </a:solidFill>
                        </a:rPr>
                        <a:t>COUNT (*)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71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Medium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Interview-</a:t>
                      </a:r>
                      <a:r>
                        <a:rPr lang="nl-NL" sz="1000" dirty="0" err="1"/>
                        <a:t>with</a:t>
                      </a:r>
                      <a:r>
                        <a:rPr lang="nl-NL" sz="1000" dirty="0"/>
                        <a:t>-cool-</a:t>
                      </a:r>
                      <a:r>
                        <a:rPr lang="nl-NL" sz="1000" dirty="0" err="1"/>
                        <a:t>tshirts</a:t>
                      </a:r>
                      <a:r>
                        <a:rPr lang="nl-NL" sz="1000" dirty="0"/>
                        <a:t>-</a:t>
                      </a:r>
                      <a:r>
                        <a:rPr lang="nl-NL" sz="1000" dirty="0" err="1"/>
                        <a:t>founder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622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97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 err="1"/>
                        <a:t>Nytimes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 err="1"/>
                        <a:t>Getting</a:t>
                      </a:r>
                      <a:r>
                        <a:rPr lang="nl-NL" sz="1000" dirty="0"/>
                        <a:t>-</a:t>
                      </a:r>
                      <a:r>
                        <a:rPr lang="nl-NL" sz="1000" dirty="0" err="1"/>
                        <a:t>to</a:t>
                      </a:r>
                      <a:r>
                        <a:rPr lang="nl-NL" sz="1000" dirty="0"/>
                        <a:t>-</a:t>
                      </a:r>
                      <a:r>
                        <a:rPr lang="nl-NL" sz="1000" dirty="0" err="1"/>
                        <a:t>know</a:t>
                      </a:r>
                      <a:r>
                        <a:rPr lang="nl-NL" sz="1000" dirty="0"/>
                        <a:t>-cool-</a:t>
                      </a:r>
                      <a:r>
                        <a:rPr lang="nl-NL" sz="1000" dirty="0" err="1"/>
                        <a:t>tshirts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612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97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 err="1"/>
                        <a:t>Buzzfeed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Ten-crazy-cool-</a:t>
                      </a:r>
                      <a:r>
                        <a:rPr lang="nl-NL" sz="1000" dirty="0" err="1"/>
                        <a:t>tshirts</a:t>
                      </a:r>
                      <a:r>
                        <a:rPr lang="nl-NL" sz="1000" dirty="0"/>
                        <a:t>-</a:t>
                      </a:r>
                      <a:r>
                        <a:rPr lang="nl-NL" sz="1000" dirty="0" err="1"/>
                        <a:t>facts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576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97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Google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Cool-</a:t>
                      </a:r>
                      <a:r>
                        <a:rPr lang="nl-NL" sz="1000" dirty="0" err="1"/>
                        <a:t>tshirts</a:t>
                      </a:r>
                      <a:r>
                        <a:rPr lang="nl-NL" sz="1000" dirty="0"/>
                        <a:t>-search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169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3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12153"/>
            <a:ext cx="8520600" cy="635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many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first touches is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each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campaign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responsible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2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311700" y="1097369"/>
            <a:ext cx="7709556" cy="383397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    MIN(timestamp) as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first_touch_at</a:t>
            </a:r>
            <a:endParaRPr lang="nl-NL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nl-NL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COUNT(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ft</a:t>
            </a: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pv</a:t>
            </a: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nl-NL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nl-NL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nl-NL" sz="10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endParaRPr lang="nl-NL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ORDER BY 5 DESC</a:t>
            </a:r>
          </a:p>
          <a:p>
            <a:pPr lvl="0"/>
            <a:r>
              <a:rPr lang="nl-NL" sz="10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56861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415872" y="289368"/>
            <a:ext cx="8520600" cy="57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many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last touches is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each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campaign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responsible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22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nl-NL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2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342801" y="1007076"/>
            <a:ext cx="4425969" cy="225698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campaigns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are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responsible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number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of last touches: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nl-NL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Weekly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newsletter		447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Retargetting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-ad		443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Retargetting-campaign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		245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Getting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knnow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cool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	232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Ten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craze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cool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facts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		190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Interviuw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cool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founder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	184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Paid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search 			178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Cool </a:t>
            </a:r>
            <a:r>
              <a:rPr lang="nl-NL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nl-NL" sz="1200" dirty="0">
                <a:latin typeface="Roboto"/>
                <a:ea typeface="Roboto"/>
                <a:cs typeface="Roboto"/>
                <a:sym typeface="Roboto"/>
              </a:rPr>
              <a:t> search		  60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931284197"/>
              </p:ext>
            </p:extLst>
          </p:nvPr>
        </p:nvGraphicFramePr>
        <p:xfrm>
          <a:off x="5000263" y="1007076"/>
          <a:ext cx="3936209" cy="325240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285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0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8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b="1" dirty="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tm_campaign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b="1" dirty="0">
                          <a:solidFill>
                            <a:srgbClr val="FFFFFF"/>
                          </a:solidFill>
                        </a:rPr>
                        <a:t>COUNT(</a:t>
                      </a:r>
                      <a:r>
                        <a:rPr lang="nl-NL" sz="1000" b="1" dirty="0" err="1">
                          <a:solidFill>
                            <a:srgbClr val="FFFFFF"/>
                          </a:solidFill>
                        </a:rPr>
                        <a:t>utm_campaign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00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 err="1"/>
                        <a:t>weekly</a:t>
                      </a:r>
                      <a:r>
                        <a:rPr lang="nl-NL" sz="1000" dirty="0"/>
                        <a:t>-newsletter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447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00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 err="1"/>
                        <a:t>retargetting</a:t>
                      </a:r>
                      <a:r>
                        <a:rPr lang="nl-NL" sz="1000" dirty="0"/>
                        <a:t>-ad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443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00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 err="1"/>
                        <a:t>retaraetting</a:t>
                      </a:r>
                      <a:r>
                        <a:rPr lang="nl-NL" sz="1000" dirty="0"/>
                        <a:t> </a:t>
                      </a:r>
                      <a:r>
                        <a:rPr lang="nl-NL" sz="1000" dirty="0" err="1"/>
                        <a:t>campaign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245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00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 err="1"/>
                        <a:t>getting</a:t>
                      </a:r>
                      <a:r>
                        <a:rPr lang="nl-NL" sz="1000" dirty="0"/>
                        <a:t>-</a:t>
                      </a:r>
                      <a:r>
                        <a:rPr lang="nl-NL" sz="1000" dirty="0" err="1"/>
                        <a:t>to</a:t>
                      </a:r>
                      <a:r>
                        <a:rPr lang="nl-NL" sz="1000" dirty="0"/>
                        <a:t>-</a:t>
                      </a:r>
                      <a:r>
                        <a:rPr lang="nl-NL" sz="1000" dirty="0" err="1"/>
                        <a:t>know</a:t>
                      </a:r>
                      <a:r>
                        <a:rPr lang="nl-NL" sz="1000" dirty="0"/>
                        <a:t>-cool-</a:t>
                      </a:r>
                      <a:r>
                        <a:rPr lang="nl-NL" sz="1000" dirty="0" err="1"/>
                        <a:t>tshirts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232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13076079"/>
                  </a:ext>
                </a:extLst>
              </a:tr>
              <a:tr h="34400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/>
                        <a:t>ten-crazy-cool-tshirts-facts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/>
                        <a:t>190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03">
                <a:tc>
                  <a:txBody>
                    <a:bodyPr/>
                    <a:lstStyle/>
                    <a:p>
                      <a:r>
                        <a:rPr lang="nl-NL" sz="1000" dirty="0"/>
                        <a:t>interview0with-cool-tshirts-founder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184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68893898"/>
                  </a:ext>
                </a:extLst>
              </a:tr>
              <a:tr h="344003">
                <a:tc>
                  <a:txBody>
                    <a:bodyPr/>
                    <a:lstStyle/>
                    <a:p>
                      <a:r>
                        <a:rPr lang="nl-NL" sz="1000" dirty="0" err="1"/>
                        <a:t>paid</a:t>
                      </a:r>
                      <a:r>
                        <a:rPr lang="nl-NL" sz="1000" dirty="0"/>
                        <a:t>-search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178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426360659"/>
                  </a:ext>
                </a:extLst>
              </a:tr>
              <a:tr h="344003">
                <a:tc>
                  <a:txBody>
                    <a:bodyPr/>
                    <a:lstStyle/>
                    <a:p>
                      <a:r>
                        <a:rPr lang="nl-NL" sz="1000" dirty="0"/>
                        <a:t>cool-</a:t>
                      </a:r>
                      <a:r>
                        <a:rPr lang="nl-NL" sz="1000" dirty="0" err="1"/>
                        <a:t>tshirts</a:t>
                      </a:r>
                      <a:r>
                        <a:rPr lang="nl-NL" sz="1000" dirty="0"/>
                        <a:t>-search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000" dirty="0"/>
                        <a:t>60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79913188"/>
                  </a:ext>
                </a:extLst>
              </a:tr>
            </a:tbl>
          </a:graphicData>
        </a:graphic>
      </p:graphicFrame>
      <p:sp>
        <p:nvSpPr>
          <p:cNvPr id="7" name="Shape 323">
            <a:extLst>
              <a:ext uri="{FF2B5EF4-FFF2-40B4-BE49-F238E27FC236}">
                <a16:creationId xmlns:a16="http://schemas.microsoft.com/office/drawing/2014/main" id="{B8D511CE-F33D-4FA8-88D7-AE6F44825845}"/>
              </a:ext>
            </a:extLst>
          </p:cNvPr>
          <p:cNvSpPr txBox="1"/>
          <p:nvPr/>
        </p:nvSpPr>
        <p:spPr>
          <a:xfrm>
            <a:off x="342800" y="3563953"/>
            <a:ext cx="4425970" cy="115851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-NL" sz="1100" dirty="0"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nl-NL" sz="1100" dirty="0" err="1"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nl-NL" sz="1100" dirty="0">
                <a:latin typeface="Courier New"/>
                <a:ea typeface="Courier New"/>
                <a:cs typeface="Courier New"/>
                <a:sym typeface="Courier New"/>
              </a:rPr>
              <a:t> code </a:t>
            </a:r>
            <a:r>
              <a:rPr lang="nl-NL" sz="1100" dirty="0" err="1">
                <a:latin typeface="Courier New"/>
                <a:ea typeface="Courier New"/>
                <a:cs typeface="Courier New"/>
                <a:sym typeface="Courier New"/>
              </a:rPr>
              <a:t>please</a:t>
            </a:r>
            <a:r>
              <a:rPr lang="nl-NL" sz="11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l-NL" sz="1100" dirty="0" err="1">
                <a:latin typeface="Courier New"/>
                <a:ea typeface="Courier New"/>
                <a:cs typeface="Courier New"/>
                <a:sym typeface="Courier New"/>
              </a:rPr>
              <a:t>see</a:t>
            </a:r>
            <a:r>
              <a:rPr lang="nl-NL" sz="11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nl-NL" sz="1100" dirty="0" err="1"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nl-NL" sz="1100" dirty="0">
                <a:latin typeface="Courier New"/>
                <a:ea typeface="Courier New"/>
                <a:cs typeface="Courier New"/>
                <a:sym typeface="Courier New"/>
              </a:rPr>
              <a:t> next sheet.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6195231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1271</Words>
  <Application>Microsoft Office PowerPoint</Application>
  <PresentationFormat>Diavoorstelling (16:9)</PresentationFormat>
  <Paragraphs>269</Paragraphs>
  <Slides>16</Slides>
  <Notes>16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3</vt:i4>
      </vt:variant>
      <vt:variant>
        <vt:lpstr>Diatitels</vt:lpstr>
      </vt:variant>
      <vt:variant>
        <vt:i4>16</vt:i4>
      </vt:variant>
    </vt:vector>
  </HeadingPairs>
  <TitlesOfParts>
    <vt:vector size="25" baseType="lpstr">
      <vt:lpstr>Arial</vt:lpstr>
      <vt:lpstr>Roboto Thin</vt:lpstr>
      <vt:lpstr>Roboto</vt:lpstr>
      <vt:lpstr>Dosis</vt:lpstr>
      <vt:lpstr>Courier New</vt:lpstr>
      <vt:lpstr>Roboto Black</vt:lpstr>
      <vt:lpstr>Simple Light</vt:lpstr>
      <vt:lpstr>Simple Light</vt:lpstr>
      <vt:lpstr>Simple Light</vt:lpstr>
      <vt:lpstr>PowerPoint-presentatie</vt:lpstr>
      <vt:lpstr>Table of Contents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Management</dc:creator>
  <cp:lastModifiedBy>Management</cp:lastModifiedBy>
  <cp:revision>51</cp:revision>
  <dcterms:modified xsi:type="dcterms:W3CDTF">2018-12-03T21:34:51Z</dcterms:modified>
</cp:coreProperties>
</file>